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9"/>
  </p:notesMasterIdLst>
  <p:sldIdLst>
    <p:sldId id="256" r:id="rId2"/>
    <p:sldId id="265" r:id="rId3"/>
    <p:sldId id="257" r:id="rId4"/>
    <p:sldId id="258" r:id="rId5"/>
    <p:sldId id="259"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orgos Nikolakakis" initials="GN" lastIdx="0" clrIdx="0">
    <p:extLst>
      <p:ext uri="{19B8F6BF-5375-455C-9EA6-DF929625EA0E}">
        <p15:presenceInfo xmlns:p15="http://schemas.microsoft.com/office/powerpoint/2012/main" userId="adab23bf2e9c005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A6D082-EAF2-4DD4-974F-48C0FFDDE947}" type="datetimeFigureOut">
              <a:rPr lang="el-GR" smtClean="0"/>
              <a:t>9/11/2019</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989496-C364-4C20-B63B-1644ECD95DAF}" type="slidenum">
              <a:rPr lang="el-GR" smtClean="0"/>
              <a:t>‹#›</a:t>
            </a:fld>
            <a:endParaRPr lang="el-GR"/>
          </a:p>
        </p:txBody>
      </p:sp>
    </p:spTree>
    <p:extLst>
      <p:ext uri="{BB962C8B-B14F-4D97-AF65-F5344CB8AC3E}">
        <p14:creationId xmlns:p14="http://schemas.microsoft.com/office/powerpoint/2010/main" val="4140854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751CB189-0DCA-4FF0-9061-DAC77B693DA0}" type="datetime1">
              <a:rPr lang="en-US" smtClean="0"/>
              <a:t>11/9/2019</a:t>
            </a:fld>
            <a:endParaRPr lang="en-US" dirty="0"/>
          </a:p>
        </p:txBody>
      </p:sp>
      <p:sp>
        <p:nvSpPr>
          <p:cNvPr id="5" name="Footer Placeholder 4"/>
          <p:cNvSpPr>
            <a:spLocks noGrp="1"/>
          </p:cNvSpPr>
          <p:nvPr>
            <p:ph type="ftr" sz="quarter" idx="11"/>
          </p:nvPr>
        </p:nvSpPr>
        <p:spPr/>
        <p:txBody>
          <a:bodyPr/>
          <a:lstStyle/>
          <a:p>
            <a:r>
              <a:rPr lang="en-US"/>
              <a:t>Second Lyceum of Kalamaria</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FD871B7-5E57-4599-B1FD-E72A933FE1F6}" type="datetime1">
              <a:rPr lang="en-US" smtClean="0"/>
              <a:t>11/9/2019</a:t>
            </a:fld>
            <a:endParaRPr lang="en-US" dirty="0"/>
          </a:p>
        </p:txBody>
      </p:sp>
      <p:sp>
        <p:nvSpPr>
          <p:cNvPr id="5" name="Footer Placeholder 4"/>
          <p:cNvSpPr>
            <a:spLocks noGrp="1"/>
          </p:cNvSpPr>
          <p:nvPr>
            <p:ph type="ftr" sz="quarter" idx="11"/>
          </p:nvPr>
        </p:nvSpPr>
        <p:spPr/>
        <p:txBody>
          <a:bodyPr/>
          <a:lstStyle/>
          <a:p>
            <a:r>
              <a:rPr lang="en-US"/>
              <a:t>Second Lyceum of Kalamaria</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80971858-1061-4E4D-814C-F5D28379BE4A}" type="datetime1">
              <a:rPr lang="en-US" smtClean="0"/>
              <a:t>11/9/2019</a:t>
            </a:fld>
            <a:endParaRPr lang="en-US" dirty="0"/>
          </a:p>
        </p:txBody>
      </p:sp>
      <p:sp>
        <p:nvSpPr>
          <p:cNvPr id="5" name="Footer Placeholder 4"/>
          <p:cNvSpPr>
            <a:spLocks noGrp="1"/>
          </p:cNvSpPr>
          <p:nvPr>
            <p:ph type="ftr" sz="quarter" idx="11"/>
          </p:nvPr>
        </p:nvSpPr>
        <p:spPr/>
        <p:txBody>
          <a:bodyPr/>
          <a:lstStyle/>
          <a:p>
            <a:r>
              <a:rPr lang="en-US"/>
              <a:t>Second Lyceum of Kalamaria</a:t>
            </a:r>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C4090F97-4513-4AD2-895C-49A062399CB5}" type="datetime1">
              <a:rPr lang="en-US" smtClean="0"/>
              <a:t>11/9/2019</a:t>
            </a:fld>
            <a:endParaRPr lang="en-US" dirty="0"/>
          </a:p>
        </p:txBody>
      </p:sp>
      <p:sp>
        <p:nvSpPr>
          <p:cNvPr id="6" name="Footer Placeholder 5"/>
          <p:cNvSpPr>
            <a:spLocks noGrp="1"/>
          </p:cNvSpPr>
          <p:nvPr>
            <p:ph type="ftr" sz="quarter" idx="11"/>
          </p:nvPr>
        </p:nvSpPr>
        <p:spPr/>
        <p:txBody>
          <a:bodyPr/>
          <a:lstStyle/>
          <a:p>
            <a:r>
              <a:rPr lang="en-US"/>
              <a:t>Second Lyceum of Kalamaria</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EAFEC145-7C34-4A11-AED2-57078EAEAC42}" type="datetime1">
              <a:rPr lang="en-US" smtClean="0"/>
              <a:t>11/9/2019</a:t>
            </a:fld>
            <a:endParaRPr lang="en-US" dirty="0"/>
          </a:p>
        </p:txBody>
      </p:sp>
      <p:sp>
        <p:nvSpPr>
          <p:cNvPr id="6" name="Footer Placeholder 5"/>
          <p:cNvSpPr>
            <a:spLocks noGrp="1"/>
          </p:cNvSpPr>
          <p:nvPr>
            <p:ph type="ftr" sz="quarter" idx="11"/>
          </p:nvPr>
        </p:nvSpPr>
        <p:spPr/>
        <p:txBody>
          <a:bodyPr/>
          <a:lstStyle/>
          <a:p>
            <a:r>
              <a:rPr lang="en-US"/>
              <a:t>Second Lyceum of Kalamaria</a:t>
            </a:r>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82A8535B-5254-42E0-9B81-0E981C0D769A}" type="datetime1">
              <a:rPr lang="en-US" smtClean="0"/>
              <a:t>11/9/2019</a:t>
            </a:fld>
            <a:endParaRPr lang="en-US" dirty="0"/>
          </a:p>
        </p:txBody>
      </p:sp>
      <p:sp>
        <p:nvSpPr>
          <p:cNvPr id="6" name="Footer Placeholder 5"/>
          <p:cNvSpPr>
            <a:spLocks noGrp="1"/>
          </p:cNvSpPr>
          <p:nvPr>
            <p:ph type="ftr" sz="quarter" idx="11"/>
          </p:nvPr>
        </p:nvSpPr>
        <p:spPr/>
        <p:txBody>
          <a:bodyPr/>
          <a:lstStyle/>
          <a:p>
            <a:r>
              <a:rPr lang="en-US"/>
              <a:t>Second Lyceum of Kalamaria</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C9D90015-AC59-4752-B707-46F18442B801}" type="datetime1">
              <a:rPr lang="en-US" smtClean="0"/>
              <a:t>11/9/2019</a:t>
            </a:fld>
            <a:endParaRPr lang="en-US" dirty="0"/>
          </a:p>
        </p:txBody>
      </p:sp>
      <p:sp>
        <p:nvSpPr>
          <p:cNvPr id="5" name="Footer Placeholder 4"/>
          <p:cNvSpPr>
            <a:spLocks noGrp="1"/>
          </p:cNvSpPr>
          <p:nvPr>
            <p:ph type="ftr" sz="quarter" idx="11"/>
          </p:nvPr>
        </p:nvSpPr>
        <p:spPr/>
        <p:txBody>
          <a:bodyPr/>
          <a:lstStyle/>
          <a:p>
            <a:r>
              <a:rPr lang="en-US"/>
              <a:t>Second Lyceum of Kalamaria</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4B4A930-A2B1-443B-A919-D581B7BE3025}" type="datetime1">
              <a:rPr lang="en-US" smtClean="0"/>
              <a:t>11/9/2019</a:t>
            </a:fld>
            <a:endParaRPr lang="en-US" dirty="0"/>
          </a:p>
        </p:txBody>
      </p:sp>
      <p:sp>
        <p:nvSpPr>
          <p:cNvPr id="5" name="Footer Placeholder 4"/>
          <p:cNvSpPr>
            <a:spLocks noGrp="1"/>
          </p:cNvSpPr>
          <p:nvPr>
            <p:ph type="ftr" sz="quarter" idx="11"/>
          </p:nvPr>
        </p:nvSpPr>
        <p:spPr/>
        <p:txBody>
          <a:bodyPr/>
          <a:lstStyle/>
          <a:p>
            <a:r>
              <a:rPr lang="en-US"/>
              <a:t>Second Lyceum of Kalamaria</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F2FAAA-493D-44CC-94CC-3134C135AFAF}" type="datetime1">
              <a:rPr lang="en-US" smtClean="0"/>
              <a:t>11/9/2019</a:t>
            </a:fld>
            <a:endParaRPr lang="en-US" dirty="0"/>
          </a:p>
        </p:txBody>
      </p:sp>
      <p:sp>
        <p:nvSpPr>
          <p:cNvPr id="5" name="Footer Placeholder 4"/>
          <p:cNvSpPr>
            <a:spLocks noGrp="1"/>
          </p:cNvSpPr>
          <p:nvPr>
            <p:ph type="ftr" sz="quarter" idx="11"/>
          </p:nvPr>
        </p:nvSpPr>
        <p:spPr/>
        <p:txBody>
          <a:bodyPr/>
          <a:lstStyle/>
          <a:p>
            <a:r>
              <a:rPr lang="en-US"/>
              <a:t>Second Lyceum of Kalamaria</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276DDFC6-5FEE-4C9A-A587-D6CA539FC692}" type="datetime1">
              <a:rPr lang="en-US" smtClean="0"/>
              <a:t>11/9/2019</a:t>
            </a:fld>
            <a:endParaRPr lang="en-US" dirty="0"/>
          </a:p>
        </p:txBody>
      </p:sp>
      <p:sp>
        <p:nvSpPr>
          <p:cNvPr id="5" name="Footer Placeholder 4"/>
          <p:cNvSpPr>
            <a:spLocks noGrp="1"/>
          </p:cNvSpPr>
          <p:nvPr>
            <p:ph type="ftr" sz="quarter" idx="11"/>
          </p:nvPr>
        </p:nvSpPr>
        <p:spPr/>
        <p:txBody>
          <a:bodyPr/>
          <a:lstStyle/>
          <a:p>
            <a:r>
              <a:rPr lang="en-US"/>
              <a:t>Second Lyceum of Kalamaria</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5E87ED60-18DD-4400-ADAD-2C4497E2E89F}" type="datetime1">
              <a:rPr lang="en-US" smtClean="0"/>
              <a:t>11/9/2019</a:t>
            </a:fld>
            <a:endParaRPr lang="en-US" dirty="0"/>
          </a:p>
        </p:txBody>
      </p:sp>
      <p:sp>
        <p:nvSpPr>
          <p:cNvPr id="6" name="Footer Placeholder 5"/>
          <p:cNvSpPr>
            <a:spLocks noGrp="1"/>
          </p:cNvSpPr>
          <p:nvPr>
            <p:ph type="ftr" sz="quarter" idx="11"/>
          </p:nvPr>
        </p:nvSpPr>
        <p:spPr/>
        <p:txBody>
          <a:bodyPr/>
          <a:lstStyle/>
          <a:p>
            <a:r>
              <a:rPr lang="en-US"/>
              <a:t>Second Lyceum of Kalamaria</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A2B881B1-EAF9-421C-BE07-64234DB1EBC8}" type="datetime1">
              <a:rPr lang="en-US" smtClean="0"/>
              <a:t>11/9/2019</a:t>
            </a:fld>
            <a:endParaRPr lang="en-US" dirty="0"/>
          </a:p>
        </p:txBody>
      </p:sp>
      <p:sp>
        <p:nvSpPr>
          <p:cNvPr id="8" name="Footer Placeholder 7"/>
          <p:cNvSpPr>
            <a:spLocks noGrp="1"/>
          </p:cNvSpPr>
          <p:nvPr>
            <p:ph type="ftr" sz="quarter" idx="11"/>
          </p:nvPr>
        </p:nvSpPr>
        <p:spPr/>
        <p:txBody>
          <a:bodyPr/>
          <a:lstStyle/>
          <a:p>
            <a:r>
              <a:rPr lang="en-US"/>
              <a:t>Second Lyceum of Kalamaria</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39ED13D-9EC0-4826-B053-38A10EBCFABF}" type="datetime1">
              <a:rPr lang="en-US" smtClean="0"/>
              <a:t>11/9/2019</a:t>
            </a:fld>
            <a:endParaRPr lang="en-US" dirty="0"/>
          </a:p>
        </p:txBody>
      </p:sp>
      <p:sp>
        <p:nvSpPr>
          <p:cNvPr id="4" name="Footer Placeholder 3"/>
          <p:cNvSpPr>
            <a:spLocks noGrp="1"/>
          </p:cNvSpPr>
          <p:nvPr>
            <p:ph type="ftr" sz="quarter" idx="11"/>
          </p:nvPr>
        </p:nvSpPr>
        <p:spPr/>
        <p:txBody>
          <a:bodyPr/>
          <a:lstStyle/>
          <a:p>
            <a:r>
              <a:rPr lang="en-US"/>
              <a:t>Second Lyceum of Kalamaria</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9DB4B1-6A62-4D0F-B92B-45266ECDB50F}" type="datetime1">
              <a:rPr lang="en-US" smtClean="0"/>
              <a:t>11/9/2019</a:t>
            </a:fld>
            <a:endParaRPr lang="en-US" dirty="0"/>
          </a:p>
        </p:txBody>
      </p:sp>
      <p:sp>
        <p:nvSpPr>
          <p:cNvPr id="3" name="Footer Placeholder 2"/>
          <p:cNvSpPr>
            <a:spLocks noGrp="1"/>
          </p:cNvSpPr>
          <p:nvPr>
            <p:ph type="ftr" sz="quarter" idx="11"/>
          </p:nvPr>
        </p:nvSpPr>
        <p:spPr/>
        <p:txBody>
          <a:bodyPr/>
          <a:lstStyle/>
          <a:p>
            <a:r>
              <a:rPr lang="en-US"/>
              <a:t>Second Lyceum of Kalamaria</a:t>
            </a:r>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EFF33E8-8E4C-4B37-88D2-76100654C983}" type="datetime1">
              <a:rPr lang="en-US" smtClean="0"/>
              <a:t>11/9/2019</a:t>
            </a:fld>
            <a:endParaRPr lang="en-US" dirty="0"/>
          </a:p>
        </p:txBody>
      </p:sp>
      <p:sp>
        <p:nvSpPr>
          <p:cNvPr id="6" name="Footer Placeholder 5"/>
          <p:cNvSpPr>
            <a:spLocks noGrp="1"/>
          </p:cNvSpPr>
          <p:nvPr>
            <p:ph type="ftr" sz="quarter" idx="11"/>
          </p:nvPr>
        </p:nvSpPr>
        <p:spPr/>
        <p:txBody>
          <a:bodyPr/>
          <a:lstStyle/>
          <a:p>
            <a:r>
              <a:rPr lang="en-US"/>
              <a:t>Second Lyceum of Kalamaria</a:t>
            </a:r>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7B14E27F-E0F7-4364-AFAC-CE3A342EE634}" type="datetime1">
              <a:rPr lang="en-US" smtClean="0"/>
              <a:t>11/9/2019</a:t>
            </a:fld>
            <a:endParaRPr lang="en-US" dirty="0"/>
          </a:p>
        </p:txBody>
      </p:sp>
      <p:sp>
        <p:nvSpPr>
          <p:cNvPr id="6" name="Footer Placeholder 5"/>
          <p:cNvSpPr>
            <a:spLocks noGrp="1"/>
          </p:cNvSpPr>
          <p:nvPr>
            <p:ph type="ftr" sz="quarter" idx="11"/>
          </p:nvPr>
        </p:nvSpPr>
        <p:spPr/>
        <p:txBody>
          <a:bodyPr/>
          <a:lstStyle/>
          <a:p>
            <a:r>
              <a:rPr lang="en-US"/>
              <a:t>Second Lyceum of Kalamaria</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87750A3-8B32-4FA7-9F9B-B1A58688B1E6}" type="datetime1">
              <a:rPr lang="en-US" smtClean="0"/>
              <a:t>11/9/2019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Second Lyceum of Kalamaria</a:t>
            </a:r>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sldNum="0" hd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jpg"/><Relationship Id="rId5" Type="http://schemas.openxmlformats.org/officeDocument/2006/relationships/hyperlink" Target="file:///C:\Users\genic\OneDrive\Desktop\NBIL%20-%20KA202\Malaga\Questionnaire%20Stats.docx" TargetMode="Externa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9F1241-13A7-4A46-A819-60FB2CA73A3F}"/>
              </a:ext>
            </a:extLst>
          </p:cNvPr>
          <p:cNvSpPr>
            <a:spLocks noGrp="1"/>
          </p:cNvSpPr>
          <p:nvPr>
            <p:ph type="ctrTitle"/>
          </p:nvPr>
        </p:nvSpPr>
        <p:spPr>
          <a:xfrm>
            <a:off x="2589212" y="2217081"/>
            <a:ext cx="8915399" cy="1727425"/>
          </a:xfrm>
        </p:spPr>
        <p:txBody>
          <a:bodyPr>
            <a:normAutofit fontScale="90000"/>
          </a:bodyPr>
          <a:lstStyle/>
          <a:p>
            <a:br>
              <a:rPr lang="en-US" dirty="0"/>
            </a:br>
            <a:r>
              <a:rPr lang="en-US" dirty="0"/>
              <a:t>Innovation and educational interventions at school</a:t>
            </a:r>
            <a:endParaRPr lang="el-GR" dirty="0"/>
          </a:p>
        </p:txBody>
      </p:sp>
      <p:sp>
        <p:nvSpPr>
          <p:cNvPr id="3" name="Υπότιτλος 2">
            <a:extLst>
              <a:ext uri="{FF2B5EF4-FFF2-40B4-BE49-F238E27FC236}">
                <a16:creationId xmlns:a16="http://schemas.microsoft.com/office/drawing/2014/main" id="{C80F7D9C-1DFC-4692-841E-187EB5CCDF0F}"/>
              </a:ext>
            </a:extLst>
          </p:cNvPr>
          <p:cNvSpPr>
            <a:spLocks noGrp="1"/>
          </p:cNvSpPr>
          <p:nvPr>
            <p:ph type="subTitle" idx="1"/>
          </p:nvPr>
        </p:nvSpPr>
        <p:spPr>
          <a:xfrm>
            <a:off x="2456691" y="4343401"/>
            <a:ext cx="8915399" cy="1604052"/>
          </a:xfrm>
        </p:spPr>
        <p:txBody>
          <a:bodyPr>
            <a:normAutofit/>
          </a:bodyPr>
          <a:lstStyle/>
          <a:p>
            <a:r>
              <a:rPr lang="en-US" b="1" dirty="0"/>
              <a:t>KA</a:t>
            </a:r>
            <a:r>
              <a:rPr lang="el-GR" b="1" dirty="0"/>
              <a:t>1</a:t>
            </a:r>
            <a:r>
              <a:rPr lang="en-US" b="1" dirty="0"/>
              <a:t>0</a:t>
            </a:r>
            <a:r>
              <a:rPr lang="el-GR" b="1" dirty="0"/>
              <a:t>1</a:t>
            </a:r>
            <a:r>
              <a:rPr lang="en-US" b="1" dirty="0"/>
              <a:t> – School education staff mobility</a:t>
            </a:r>
            <a:r>
              <a:rPr lang="en-US" dirty="0"/>
              <a:t> </a:t>
            </a:r>
            <a:r>
              <a:rPr lang="en-US" b="1" dirty="0"/>
              <a:t> </a:t>
            </a:r>
          </a:p>
          <a:p>
            <a:pPr algn="ctr"/>
            <a:r>
              <a:rPr lang="en-US" dirty="0"/>
              <a:t>                                               2019-1-EL01-KA101-061844											</a:t>
            </a:r>
          </a:p>
          <a:p>
            <a:r>
              <a:rPr lang="en-US" dirty="0"/>
              <a:t>2019-2020									     Second Lyceum of </a:t>
            </a:r>
            <a:r>
              <a:rPr lang="en-US" dirty="0" err="1"/>
              <a:t>Kalamaria</a:t>
            </a:r>
            <a:endParaRPr lang="el-GR" dirty="0"/>
          </a:p>
        </p:txBody>
      </p:sp>
      <p:pic>
        <p:nvPicPr>
          <p:cNvPr id="6" name="Εικόνα 5">
            <a:extLst>
              <a:ext uri="{FF2B5EF4-FFF2-40B4-BE49-F238E27FC236}">
                <a16:creationId xmlns:a16="http://schemas.microsoft.com/office/drawing/2014/main" id="{CA18EE19-A4D0-4933-9E97-75A8936AB028}"/>
              </a:ext>
            </a:extLst>
          </p:cNvPr>
          <p:cNvPicPr>
            <a:picLocks noChangeAspect="1"/>
          </p:cNvPicPr>
          <p:nvPr/>
        </p:nvPicPr>
        <p:blipFill>
          <a:blip r:embed="rId2"/>
          <a:stretch>
            <a:fillRect/>
          </a:stretch>
        </p:blipFill>
        <p:spPr>
          <a:xfrm>
            <a:off x="1754765" y="660932"/>
            <a:ext cx="1668895" cy="1454773"/>
          </a:xfrm>
          <a:prstGeom prst="rect">
            <a:avLst/>
          </a:prstGeom>
        </p:spPr>
      </p:pic>
      <p:pic>
        <p:nvPicPr>
          <p:cNvPr id="10" name="Εικόνα 9">
            <a:extLst>
              <a:ext uri="{FF2B5EF4-FFF2-40B4-BE49-F238E27FC236}">
                <a16:creationId xmlns:a16="http://schemas.microsoft.com/office/drawing/2014/main" id="{8AEB55A5-55F1-47BF-9CC0-903368D2B7F0}"/>
              </a:ext>
            </a:extLst>
          </p:cNvPr>
          <p:cNvPicPr>
            <a:picLocks noChangeAspect="1"/>
          </p:cNvPicPr>
          <p:nvPr/>
        </p:nvPicPr>
        <p:blipFill>
          <a:blip r:embed="rId3"/>
          <a:stretch>
            <a:fillRect/>
          </a:stretch>
        </p:blipFill>
        <p:spPr>
          <a:xfrm>
            <a:off x="8348401" y="456409"/>
            <a:ext cx="3430318" cy="2058191"/>
          </a:xfrm>
          <a:prstGeom prst="rect">
            <a:avLst/>
          </a:prstGeom>
        </p:spPr>
      </p:pic>
    </p:spTree>
    <p:extLst>
      <p:ext uri="{BB962C8B-B14F-4D97-AF65-F5344CB8AC3E}">
        <p14:creationId xmlns:p14="http://schemas.microsoft.com/office/powerpoint/2010/main" val="803422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41D2D958-2E36-49DE-A69D-2AD1BC223B6C}"/>
              </a:ext>
            </a:extLst>
          </p:cNvPr>
          <p:cNvPicPr>
            <a:picLocks noChangeAspect="1"/>
          </p:cNvPicPr>
          <p:nvPr/>
        </p:nvPicPr>
        <p:blipFill>
          <a:blip r:embed="rId2"/>
          <a:stretch>
            <a:fillRect/>
          </a:stretch>
        </p:blipFill>
        <p:spPr>
          <a:xfrm>
            <a:off x="5095394" y="4960938"/>
            <a:ext cx="2001212" cy="1539995"/>
          </a:xfrm>
          <a:prstGeom prst="rect">
            <a:avLst/>
          </a:prstGeom>
        </p:spPr>
      </p:pic>
      <p:sp>
        <p:nvSpPr>
          <p:cNvPr id="2" name="Τίτλος 1">
            <a:extLst>
              <a:ext uri="{FF2B5EF4-FFF2-40B4-BE49-F238E27FC236}">
                <a16:creationId xmlns:a16="http://schemas.microsoft.com/office/drawing/2014/main" id="{1FD939BA-561B-43EE-8C69-7939E256186E}"/>
              </a:ext>
            </a:extLst>
          </p:cNvPr>
          <p:cNvSpPr>
            <a:spLocks noGrp="1"/>
          </p:cNvSpPr>
          <p:nvPr>
            <p:ph type="title"/>
          </p:nvPr>
        </p:nvSpPr>
        <p:spPr/>
        <p:txBody>
          <a:bodyPr/>
          <a:lstStyle/>
          <a:p>
            <a:r>
              <a:rPr lang="en-US" dirty="0"/>
              <a:t>Basic needs of School Unit</a:t>
            </a:r>
            <a:endParaRPr lang="el-GR" dirty="0"/>
          </a:p>
        </p:txBody>
      </p:sp>
      <p:sp>
        <p:nvSpPr>
          <p:cNvPr id="3" name="Θέση περιεχομένου 2">
            <a:extLst>
              <a:ext uri="{FF2B5EF4-FFF2-40B4-BE49-F238E27FC236}">
                <a16:creationId xmlns:a16="http://schemas.microsoft.com/office/drawing/2014/main" id="{DB6CAD80-D3E4-4E6C-A113-13C3E4DB949F}"/>
              </a:ext>
            </a:extLst>
          </p:cNvPr>
          <p:cNvSpPr>
            <a:spLocks noGrp="1"/>
          </p:cNvSpPr>
          <p:nvPr>
            <p:ph idx="1"/>
          </p:nvPr>
        </p:nvSpPr>
        <p:spPr>
          <a:xfrm>
            <a:off x="2589211" y="1646948"/>
            <a:ext cx="8622740" cy="3171825"/>
          </a:xfrm>
        </p:spPr>
        <p:txBody>
          <a:bodyPr>
            <a:normAutofit/>
          </a:bodyPr>
          <a:lstStyle/>
          <a:p>
            <a:pPr marL="0" indent="0">
              <a:buNone/>
            </a:pPr>
            <a:r>
              <a:rPr lang="en-US" sz="2000" dirty="0"/>
              <a:t>The basic needs of our school unit resulting after research and analysis are identified in 4 key areas.</a:t>
            </a:r>
          </a:p>
          <a:p>
            <a:pPr marL="0" indent="0">
              <a:buNone/>
            </a:pPr>
            <a:r>
              <a:rPr lang="en-US" sz="2000" dirty="0"/>
              <a:t>1. Effective operation of the unit and encouragement of participation and cooperation of teachers and students.</a:t>
            </a:r>
          </a:p>
          <a:p>
            <a:pPr marL="0" indent="0">
              <a:buNone/>
            </a:pPr>
            <a:r>
              <a:rPr lang="en-US" sz="2000" dirty="0"/>
              <a:t>2. Prevention and management of crises and conflicts inside school.</a:t>
            </a:r>
          </a:p>
          <a:p>
            <a:pPr marL="0" indent="0">
              <a:buNone/>
            </a:pPr>
            <a:r>
              <a:rPr lang="en-US" sz="2000" dirty="0"/>
              <a:t>3. Integration </a:t>
            </a:r>
            <a:r>
              <a:rPr lang="en-US" sz="2000"/>
              <a:t>of foreign students </a:t>
            </a:r>
            <a:r>
              <a:rPr lang="en-US" sz="2000" dirty="0"/>
              <a:t>into the school community and the avoidance of student leakage</a:t>
            </a:r>
          </a:p>
          <a:p>
            <a:pPr marL="0" indent="0">
              <a:buNone/>
            </a:pPr>
            <a:r>
              <a:rPr lang="en-US" sz="2000" dirty="0"/>
              <a:t>4. Adoption of innovative STEM teaching methods.</a:t>
            </a:r>
            <a:endParaRPr lang="el-GR" sz="2000" dirty="0"/>
          </a:p>
        </p:txBody>
      </p:sp>
      <p:sp>
        <p:nvSpPr>
          <p:cNvPr id="6" name="Θέση υποσέλιδου 3">
            <a:extLst>
              <a:ext uri="{FF2B5EF4-FFF2-40B4-BE49-F238E27FC236}">
                <a16:creationId xmlns:a16="http://schemas.microsoft.com/office/drawing/2014/main" id="{1A1D1C10-4796-4E5E-8DF7-B35C171C694F}"/>
              </a:ext>
            </a:extLst>
          </p:cNvPr>
          <p:cNvSpPr>
            <a:spLocks noGrp="1"/>
          </p:cNvSpPr>
          <p:nvPr>
            <p:ph type="ftr" sz="quarter" idx="11"/>
          </p:nvPr>
        </p:nvSpPr>
        <p:spPr>
          <a:xfrm>
            <a:off x="2589212" y="6135808"/>
            <a:ext cx="8915400" cy="365125"/>
          </a:xfrm>
        </p:spPr>
        <p:txBody>
          <a:bodyPr/>
          <a:lstStyle/>
          <a:p>
            <a:pPr algn="r"/>
            <a:r>
              <a:rPr lang="en-US" dirty="0"/>
              <a:t>Second Lyceum of </a:t>
            </a:r>
            <a:r>
              <a:rPr lang="en-US" dirty="0" err="1"/>
              <a:t>Kalamaria</a:t>
            </a:r>
            <a:endParaRPr lang="en-US" dirty="0"/>
          </a:p>
        </p:txBody>
      </p:sp>
      <p:pic>
        <p:nvPicPr>
          <p:cNvPr id="7" name="Εικόνα 6">
            <a:extLst>
              <a:ext uri="{FF2B5EF4-FFF2-40B4-BE49-F238E27FC236}">
                <a16:creationId xmlns:a16="http://schemas.microsoft.com/office/drawing/2014/main" id="{F40587AC-F317-467E-B8DE-B5B18A122F47}"/>
              </a:ext>
            </a:extLst>
          </p:cNvPr>
          <p:cNvPicPr>
            <a:picLocks noChangeAspect="1"/>
          </p:cNvPicPr>
          <p:nvPr/>
        </p:nvPicPr>
        <p:blipFill>
          <a:blip r:embed="rId3"/>
          <a:stretch>
            <a:fillRect/>
          </a:stretch>
        </p:blipFill>
        <p:spPr>
          <a:xfrm>
            <a:off x="11013544" y="196047"/>
            <a:ext cx="982135" cy="856125"/>
          </a:xfrm>
          <a:prstGeom prst="rect">
            <a:avLst/>
          </a:prstGeom>
        </p:spPr>
      </p:pic>
    </p:spTree>
    <p:extLst>
      <p:ext uri="{BB962C8B-B14F-4D97-AF65-F5344CB8AC3E}">
        <p14:creationId xmlns:p14="http://schemas.microsoft.com/office/powerpoint/2010/main" val="1362365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Εικόνα 8">
            <a:extLst>
              <a:ext uri="{FF2B5EF4-FFF2-40B4-BE49-F238E27FC236}">
                <a16:creationId xmlns:a16="http://schemas.microsoft.com/office/drawing/2014/main" id="{481A72B0-D175-4116-95F2-03B37B2697A3}"/>
              </a:ext>
            </a:extLst>
          </p:cNvPr>
          <p:cNvPicPr>
            <a:picLocks noChangeAspect="1"/>
          </p:cNvPicPr>
          <p:nvPr/>
        </p:nvPicPr>
        <p:blipFill>
          <a:blip r:embed="rId2"/>
          <a:stretch>
            <a:fillRect/>
          </a:stretch>
        </p:blipFill>
        <p:spPr>
          <a:xfrm>
            <a:off x="641358" y="1905000"/>
            <a:ext cx="1797042" cy="1195850"/>
          </a:xfrm>
          <a:prstGeom prst="rect">
            <a:avLst/>
          </a:prstGeom>
        </p:spPr>
      </p:pic>
      <p:pic>
        <p:nvPicPr>
          <p:cNvPr id="5" name="Εικόνα 4">
            <a:extLst>
              <a:ext uri="{FF2B5EF4-FFF2-40B4-BE49-F238E27FC236}">
                <a16:creationId xmlns:a16="http://schemas.microsoft.com/office/drawing/2014/main" id="{0709CD4E-A46F-4EB5-ADF1-21F0F0BAAD53}"/>
              </a:ext>
            </a:extLst>
          </p:cNvPr>
          <p:cNvPicPr>
            <a:picLocks noChangeAspect="1"/>
          </p:cNvPicPr>
          <p:nvPr/>
        </p:nvPicPr>
        <p:blipFill>
          <a:blip r:embed="rId3"/>
          <a:stretch>
            <a:fillRect/>
          </a:stretch>
        </p:blipFill>
        <p:spPr>
          <a:xfrm>
            <a:off x="2968488" y="5349177"/>
            <a:ext cx="2034140" cy="1523642"/>
          </a:xfrm>
          <a:prstGeom prst="rect">
            <a:avLst/>
          </a:prstGeom>
        </p:spPr>
      </p:pic>
      <p:pic>
        <p:nvPicPr>
          <p:cNvPr id="3" name="Εικόνα 2">
            <a:extLst>
              <a:ext uri="{FF2B5EF4-FFF2-40B4-BE49-F238E27FC236}">
                <a16:creationId xmlns:a16="http://schemas.microsoft.com/office/drawing/2014/main" id="{0A1D5B01-3955-4B73-8F95-2A9D028D171F}"/>
              </a:ext>
            </a:extLst>
          </p:cNvPr>
          <p:cNvPicPr>
            <a:picLocks noChangeAspect="1"/>
          </p:cNvPicPr>
          <p:nvPr/>
        </p:nvPicPr>
        <p:blipFill>
          <a:blip r:embed="rId4"/>
          <a:stretch>
            <a:fillRect/>
          </a:stretch>
        </p:blipFill>
        <p:spPr>
          <a:xfrm>
            <a:off x="6897688" y="5408454"/>
            <a:ext cx="2325825" cy="1449546"/>
          </a:xfrm>
          <a:prstGeom prst="rect">
            <a:avLst/>
          </a:prstGeom>
        </p:spPr>
      </p:pic>
      <p:sp>
        <p:nvSpPr>
          <p:cNvPr id="2" name="Τίτλος 1">
            <a:extLst>
              <a:ext uri="{FF2B5EF4-FFF2-40B4-BE49-F238E27FC236}">
                <a16:creationId xmlns:a16="http://schemas.microsoft.com/office/drawing/2014/main" id="{F36F6641-2267-4C75-8FCD-A57376FBB389}"/>
              </a:ext>
            </a:extLst>
          </p:cNvPr>
          <p:cNvSpPr>
            <a:spLocks noGrp="1"/>
          </p:cNvSpPr>
          <p:nvPr>
            <p:ph type="title"/>
          </p:nvPr>
        </p:nvSpPr>
        <p:spPr/>
        <p:txBody>
          <a:bodyPr>
            <a:normAutofit fontScale="90000"/>
          </a:bodyPr>
          <a:lstStyle/>
          <a:p>
            <a:r>
              <a:rPr lang="en-US" dirty="0"/>
              <a:t>Key Action 1. School Leadership and Educational Innovation</a:t>
            </a:r>
            <a:br>
              <a:rPr lang="en-US" dirty="0"/>
            </a:br>
            <a:endParaRPr lang="el-GR" dirty="0"/>
          </a:p>
        </p:txBody>
      </p:sp>
      <p:sp>
        <p:nvSpPr>
          <p:cNvPr id="6" name="Θέση περιεχομένου 5">
            <a:extLst>
              <a:ext uri="{FF2B5EF4-FFF2-40B4-BE49-F238E27FC236}">
                <a16:creationId xmlns:a16="http://schemas.microsoft.com/office/drawing/2014/main" id="{7BC22A7A-9D11-452D-9553-7694D0041B76}"/>
              </a:ext>
            </a:extLst>
          </p:cNvPr>
          <p:cNvSpPr>
            <a:spLocks noGrp="1"/>
          </p:cNvSpPr>
          <p:nvPr>
            <p:ph idx="1"/>
          </p:nvPr>
        </p:nvSpPr>
        <p:spPr>
          <a:xfrm>
            <a:off x="2438400" y="1921565"/>
            <a:ext cx="8680174" cy="3486889"/>
          </a:xfrm>
        </p:spPr>
        <p:txBody>
          <a:bodyPr>
            <a:normAutofit/>
          </a:bodyPr>
          <a:lstStyle/>
          <a:p>
            <a:pPr marL="0" lvl="2" indent="0" algn="just">
              <a:buNone/>
            </a:pPr>
            <a:r>
              <a:rPr lang="en-US" sz="2000" dirty="0"/>
              <a:t>The effective functioning of school unit is based on strategic planning and effective management of human resources. It is therefore necessary the Head of the School Unit to participate in a course </a:t>
            </a:r>
          </a:p>
          <a:p>
            <a:pPr marL="0" lvl="2" algn="just"/>
            <a:r>
              <a:rPr lang="en-US" sz="2000" dirty="0"/>
              <a:t> aimed at inspirational leadership</a:t>
            </a:r>
          </a:p>
          <a:p>
            <a:pPr marL="0" lvl="2" algn="just"/>
            <a:r>
              <a:rPr lang="en-US" sz="2000" dirty="0"/>
              <a:t> planning and implementation programs and actions that strengthen teacher-student relationships </a:t>
            </a:r>
          </a:p>
          <a:p>
            <a:pPr marL="0" lvl="2" algn="just"/>
            <a:r>
              <a:rPr lang="en-US" sz="2000" dirty="0"/>
              <a:t>and enhance participation, collaboration and exchange of experiences and ideas between European schools.</a:t>
            </a:r>
            <a:endParaRPr lang="el-GR" sz="2000" dirty="0"/>
          </a:p>
          <a:p>
            <a:pPr marL="914400" lvl="2" indent="0" algn="just">
              <a:buNone/>
            </a:pPr>
            <a:endParaRPr lang="el-GR" sz="2000" dirty="0"/>
          </a:p>
          <a:p>
            <a:pPr lvl="2" algn="just"/>
            <a:endParaRPr lang="el-GR" sz="2000" dirty="0"/>
          </a:p>
          <a:p>
            <a:pPr lvl="1" algn="just"/>
            <a:endParaRPr lang="en-US" sz="2400" b="1" dirty="0"/>
          </a:p>
          <a:p>
            <a:pPr lvl="3" algn="just"/>
            <a:endParaRPr lang="el-GR" sz="1800" dirty="0"/>
          </a:p>
          <a:p>
            <a:pPr lvl="2" algn="just"/>
            <a:endParaRPr lang="el-GR" sz="2000" dirty="0"/>
          </a:p>
          <a:p>
            <a:pPr lvl="2" algn="just"/>
            <a:endParaRPr lang="el-GR" sz="2000" dirty="0"/>
          </a:p>
        </p:txBody>
      </p:sp>
      <p:sp>
        <p:nvSpPr>
          <p:cNvPr id="11" name="Rectangle 8">
            <a:extLst>
              <a:ext uri="{FF2B5EF4-FFF2-40B4-BE49-F238E27FC236}">
                <a16:creationId xmlns:a16="http://schemas.microsoft.com/office/drawing/2014/main" id="{3DBEE5FA-DCB6-40FC-AFF9-96192C715617}"/>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7" name="Θέση υποσέλιδου 3">
            <a:extLst>
              <a:ext uri="{FF2B5EF4-FFF2-40B4-BE49-F238E27FC236}">
                <a16:creationId xmlns:a16="http://schemas.microsoft.com/office/drawing/2014/main" id="{095AE918-9DB5-45EF-B940-0622258EF147}"/>
              </a:ext>
            </a:extLst>
          </p:cNvPr>
          <p:cNvSpPr>
            <a:spLocks noGrp="1"/>
          </p:cNvSpPr>
          <p:nvPr>
            <p:ph type="ftr" sz="quarter" idx="11"/>
          </p:nvPr>
        </p:nvSpPr>
        <p:spPr>
          <a:xfrm>
            <a:off x="2589212" y="6135808"/>
            <a:ext cx="8915400" cy="365125"/>
          </a:xfrm>
        </p:spPr>
        <p:txBody>
          <a:bodyPr/>
          <a:lstStyle/>
          <a:p>
            <a:pPr algn="r"/>
            <a:r>
              <a:rPr lang="en-US" dirty="0"/>
              <a:t>Second Lyceum of </a:t>
            </a:r>
            <a:r>
              <a:rPr lang="en-US" dirty="0" err="1"/>
              <a:t>Kalamaria</a:t>
            </a:r>
            <a:endParaRPr lang="en-US" dirty="0"/>
          </a:p>
        </p:txBody>
      </p:sp>
      <p:pic>
        <p:nvPicPr>
          <p:cNvPr id="8" name="Εικόνα 7">
            <a:extLst>
              <a:ext uri="{FF2B5EF4-FFF2-40B4-BE49-F238E27FC236}">
                <a16:creationId xmlns:a16="http://schemas.microsoft.com/office/drawing/2014/main" id="{A6ABF1BD-CE31-4B99-B2E6-EA405BF6169F}"/>
              </a:ext>
            </a:extLst>
          </p:cNvPr>
          <p:cNvPicPr>
            <a:picLocks noChangeAspect="1"/>
          </p:cNvPicPr>
          <p:nvPr/>
        </p:nvPicPr>
        <p:blipFill>
          <a:blip r:embed="rId5"/>
          <a:stretch>
            <a:fillRect/>
          </a:stretch>
        </p:blipFill>
        <p:spPr>
          <a:xfrm>
            <a:off x="11013544" y="196047"/>
            <a:ext cx="982135" cy="856125"/>
          </a:xfrm>
          <a:prstGeom prst="rect">
            <a:avLst/>
          </a:prstGeom>
        </p:spPr>
      </p:pic>
    </p:spTree>
    <p:extLst>
      <p:ext uri="{BB962C8B-B14F-4D97-AF65-F5344CB8AC3E}">
        <p14:creationId xmlns:p14="http://schemas.microsoft.com/office/powerpoint/2010/main" val="4269963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a:extLst>
              <a:ext uri="{FF2B5EF4-FFF2-40B4-BE49-F238E27FC236}">
                <a16:creationId xmlns:a16="http://schemas.microsoft.com/office/drawing/2014/main" id="{8B4A6528-22E7-4EEC-AC01-2050E6F33BEA}"/>
              </a:ext>
            </a:extLst>
          </p:cNvPr>
          <p:cNvPicPr>
            <a:picLocks noChangeAspect="1"/>
          </p:cNvPicPr>
          <p:nvPr/>
        </p:nvPicPr>
        <p:blipFill>
          <a:blip r:embed="rId2"/>
          <a:stretch>
            <a:fillRect/>
          </a:stretch>
        </p:blipFill>
        <p:spPr>
          <a:xfrm>
            <a:off x="6815567" y="5093432"/>
            <a:ext cx="2273649" cy="1513010"/>
          </a:xfrm>
          <a:prstGeom prst="rect">
            <a:avLst/>
          </a:prstGeom>
        </p:spPr>
      </p:pic>
      <p:pic>
        <p:nvPicPr>
          <p:cNvPr id="4" name="Εικόνα 3">
            <a:extLst>
              <a:ext uri="{FF2B5EF4-FFF2-40B4-BE49-F238E27FC236}">
                <a16:creationId xmlns:a16="http://schemas.microsoft.com/office/drawing/2014/main" id="{AE013899-D849-464A-A06D-94223DE3BA05}"/>
              </a:ext>
            </a:extLst>
          </p:cNvPr>
          <p:cNvPicPr>
            <a:picLocks noChangeAspect="1"/>
          </p:cNvPicPr>
          <p:nvPr/>
        </p:nvPicPr>
        <p:blipFill>
          <a:blip r:embed="rId3"/>
          <a:stretch>
            <a:fillRect/>
          </a:stretch>
        </p:blipFill>
        <p:spPr>
          <a:xfrm>
            <a:off x="3264835" y="5520984"/>
            <a:ext cx="1355473" cy="1085458"/>
          </a:xfrm>
          <a:prstGeom prst="rect">
            <a:avLst/>
          </a:prstGeom>
        </p:spPr>
      </p:pic>
      <p:pic>
        <p:nvPicPr>
          <p:cNvPr id="1026" name="Picture 2" descr="Αποτέλεσμα εικόνας για Conflict Management, Emotional Intelligence and Bullying Prevention">
            <a:extLst>
              <a:ext uri="{FF2B5EF4-FFF2-40B4-BE49-F238E27FC236}">
                <a16:creationId xmlns:a16="http://schemas.microsoft.com/office/drawing/2014/main" id="{30649DA8-C4C7-4F34-9B32-04459B16738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9478" y="1692275"/>
            <a:ext cx="2905125" cy="1571625"/>
          </a:xfrm>
          <a:prstGeom prst="rect">
            <a:avLst/>
          </a:prstGeom>
          <a:noFill/>
          <a:extLst>
            <a:ext uri="{909E8E84-426E-40DD-AFC4-6F175D3DCCD1}">
              <a14:hiddenFill xmlns:a14="http://schemas.microsoft.com/office/drawing/2010/main">
                <a:solidFill>
                  <a:srgbClr val="FFFFFF"/>
                </a:solidFill>
              </a14:hiddenFill>
            </a:ext>
          </a:extLst>
        </p:spPr>
      </p:pic>
      <p:sp>
        <p:nvSpPr>
          <p:cNvPr id="2" name="Τίτλος 1">
            <a:extLst>
              <a:ext uri="{FF2B5EF4-FFF2-40B4-BE49-F238E27FC236}">
                <a16:creationId xmlns:a16="http://schemas.microsoft.com/office/drawing/2014/main" id="{A70FFE7C-6A69-46DE-8CAF-F3B117BE39B2}"/>
              </a:ext>
            </a:extLst>
          </p:cNvPr>
          <p:cNvSpPr>
            <a:spLocks noGrp="1"/>
          </p:cNvSpPr>
          <p:nvPr>
            <p:ph type="title"/>
          </p:nvPr>
        </p:nvSpPr>
        <p:spPr/>
        <p:txBody>
          <a:bodyPr>
            <a:normAutofit/>
          </a:bodyPr>
          <a:lstStyle/>
          <a:p>
            <a:br>
              <a:rPr lang="el-GR" dirty="0"/>
            </a:br>
            <a:endParaRPr lang="el-GR" dirty="0"/>
          </a:p>
        </p:txBody>
      </p:sp>
      <p:sp>
        <p:nvSpPr>
          <p:cNvPr id="3" name="Θέση περιεχομένου 2">
            <a:extLst>
              <a:ext uri="{FF2B5EF4-FFF2-40B4-BE49-F238E27FC236}">
                <a16:creationId xmlns:a16="http://schemas.microsoft.com/office/drawing/2014/main" id="{B045D691-BBF2-40D8-BDFD-09F39B3B4FE8}"/>
              </a:ext>
            </a:extLst>
          </p:cNvPr>
          <p:cNvSpPr>
            <a:spLocks noGrp="1"/>
          </p:cNvSpPr>
          <p:nvPr>
            <p:ph idx="1"/>
          </p:nvPr>
        </p:nvSpPr>
        <p:spPr>
          <a:xfrm>
            <a:off x="2440525" y="1732476"/>
            <a:ext cx="8915400" cy="4383208"/>
          </a:xfrm>
        </p:spPr>
        <p:txBody>
          <a:bodyPr>
            <a:normAutofit/>
          </a:bodyPr>
          <a:lstStyle/>
          <a:p>
            <a:pPr marL="0" indent="0" algn="just">
              <a:buNone/>
            </a:pPr>
            <a:r>
              <a:rPr lang="en-US" sz="2000" dirty="0"/>
              <a:t>Crisis prevention and management is a fairly common phenomenon in modern schools. In particular, our school has previously been called upon to deal with incidents of conflict, harassment and bullying, without teachers being able to recognize or deal with such incidents. </a:t>
            </a:r>
          </a:p>
          <a:p>
            <a:pPr marL="0" indent="0" algn="just">
              <a:buNone/>
            </a:pPr>
            <a:r>
              <a:rPr lang="en-US" sz="2000" dirty="0"/>
              <a:t>Recognizing, differentiating and responding to the ever-present crises and to aggressive behaviors among students and teachers, can often used as a tool and an incentive to build a resilient school community. So, it was considered necessary for a teacher to be involved in a course aimed at dealing with problematic situations and aggressive behaviors that create an unfavorable classroom environment and inhibit the learning process.</a:t>
            </a:r>
            <a:endParaRPr lang="en-US" sz="2000" dirty="0">
              <a:hlinkClick r:id="rId5" action="ppaction://hlinkfile">
                <a:extLst>
                  <a:ext uri="{A12FA001-AC4F-418D-AE19-62706E023703}">
                    <ahyp:hlinkClr xmlns:ahyp="http://schemas.microsoft.com/office/drawing/2018/hyperlinkcolor" val="tx"/>
                  </a:ext>
                </a:extLst>
              </a:hlinkClick>
            </a:endParaRPr>
          </a:p>
        </p:txBody>
      </p:sp>
      <p:sp>
        <p:nvSpPr>
          <p:cNvPr id="6" name="Θέση υποσέλιδου 3">
            <a:extLst>
              <a:ext uri="{FF2B5EF4-FFF2-40B4-BE49-F238E27FC236}">
                <a16:creationId xmlns:a16="http://schemas.microsoft.com/office/drawing/2014/main" id="{4F04D18E-2BB1-4D38-A245-3785A5A3F1A1}"/>
              </a:ext>
            </a:extLst>
          </p:cNvPr>
          <p:cNvSpPr>
            <a:spLocks noGrp="1"/>
          </p:cNvSpPr>
          <p:nvPr>
            <p:ph type="ftr" sz="quarter" idx="11"/>
          </p:nvPr>
        </p:nvSpPr>
        <p:spPr>
          <a:xfrm>
            <a:off x="2589212" y="6135808"/>
            <a:ext cx="8915400" cy="365125"/>
          </a:xfrm>
        </p:spPr>
        <p:txBody>
          <a:bodyPr/>
          <a:lstStyle/>
          <a:p>
            <a:pPr algn="r"/>
            <a:r>
              <a:rPr lang="en-US" dirty="0"/>
              <a:t>Second Lyceum of </a:t>
            </a:r>
            <a:r>
              <a:rPr lang="en-US" dirty="0" err="1"/>
              <a:t>Kalamaria</a:t>
            </a:r>
            <a:endParaRPr lang="en-US" dirty="0"/>
          </a:p>
        </p:txBody>
      </p:sp>
      <p:sp>
        <p:nvSpPr>
          <p:cNvPr id="9" name="Τίτλος 1">
            <a:extLst>
              <a:ext uri="{FF2B5EF4-FFF2-40B4-BE49-F238E27FC236}">
                <a16:creationId xmlns:a16="http://schemas.microsoft.com/office/drawing/2014/main" id="{B7F71DC0-EB03-4A88-8F40-304C10A710A1}"/>
              </a:ext>
            </a:extLst>
          </p:cNvPr>
          <p:cNvSpPr txBox="1">
            <a:spLocks/>
          </p:cNvSpPr>
          <p:nvPr/>
        </p:nvSpPr>
        <p:spPr>
          <a:xfrm>
            <a:off x="2745325" y="776510"/>
            <a:ext cx="8911687" cy="1280890"/>
          </a:xfrm>
          <a:prstGeom prst="rect">
            <a:avLst/>
          </a:prstGeom>
        </p:spPr>
        <p:txBody>
          <a:bodyPr vert="horz" lIns="91440" tIns="45720" rIns="91440" bIns="45720" rtlCol="0" anchor="t">
            <a:normAutofit fontScale="82500" lnSpcReduction="20000"/>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Key Action 2. Conflict Management, </a:t>
            </a:r>
          </a:p>
          <a:p>
            <a:r>
              <a:rPr lang="en-US" dirty="0"/>
              <a:t>Emotional Intelligence and Bullying Prevention</a:t>
            </a:r>
            <a:br>
              <a:rPr lang="en-US" dirty="0"/>
            </a:br>
            <a:endParaRPr lang="el-GR" dirty="0"/>
          </a:p>
        </p:txBody>
      </p:sp>
      <p:pic>
        <p:nvPicPr>
          <p:cNvPr id="10" name="Εικόνα 9">
            <a:extLst>
              <a:ext uri="{FF2B5EF4-FFF2-40B4-BE49-F238E27FC236}">
                <a16:creationId xmlns:a16="http://schemas.microsoft.com/office/drawing/2014/main" id="{6DB11020-5BB9-4326-BF14-73C873D5BBD0}"/>
              </a:ext>
            </a:extLst>
          </p:cNvPr>
          <p:cNvPicPr>
            <a:picLocks noChangeAspect="1"/>
          </p:cNvPicPr>
          <p:nvPr/>
        </p:nvPicPr>
        <p:blipFill>
          <a:blip r:embed="rId6"/>
          <a:stretch>
            <a:fillRect/>
          </a:stretch>
        </p:blipFill>
        <p:spPr>
          <a:xfrm>
            <a:off x="11013544" y="196047"/>
            <a:ext cx="982135" cy="856125"/>
          </a:xfrm>
          <a:prstGeom prst="rect">
            <a:avLst/>
          </a:prstGeom>
        </p:spPr>
      </p:pic>
    </p:spTree>
    <p:extLst>
      <p:ext uri="{BB962C8B-B14F-4D97-AF65-F5344CB8AC3E}">
        <p14:creationId xmlns:p14="http://schemas.microsoft.com/office/powerpoint/2010/main" val="2467220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Εικόνα 11">
            <a:extLst>
              <a:ext uri="{FF2B5EF4-FFF2-40B4-BE49-F238E27FC236}">
                <a16:creationId xmlns:a16="http://schemas.microsoft.com/office/drawing/2014/main" id="{7F0588A6-ACBD-4937-9B56-6E5B351046D6}"/>
              </a:ext>
            </a:extLst>
          </p:cNvPr>
          <p:cNvPicPr>
            <a:picLocks noChangeAspect="1"/>
          </p:cNvPicPr>
          <p:nvPr/>
        </p:nvPicPr>
        <p:blipFill>
          <a:blip r:embed="rId2"/>
          <a:stretch>
            <a:fillRect/>
          </a:stretch>
        </p:blipFill>
        <p:spPr>
          <a:xfrm>
            <a:off x="3166900" y="5117663"/>
            <a:ext cx="2990850" cy="1524000"/>
          </a:xfrm>
          <a:prstGeom prst="rect">
            <a:avLst/>
          </a:prstGeom>
        </p:spPr>
      </p:pic>
      <p:sp>
        <p:nvSpPr>
          <p:cNvPr id="3" name="Θέση περιεχομένου 2">
            <a:extLst>
              <a:ext uri="{FF2B5EF4-FFF2-40B4-BE49-F238E27FC236}">
                <a16:creationId xmlns:a16="http://schemas.microsoft.com/office/drawing/2014/main" id="{F6D88386-C080-4A41-A027-A3539FB5A653}"/>
              </a:ext>
            </a:extLst>
          </p:cNvPr>
          <p:cNvSpPr>
            <a:spLocks noGrp="1"/>
          </p:cNvSpPr>
          <p:nvPr>
            <p:ph idx="1"/>
          </p:nvPr>
        </p:nvSpPr>
        <p:spPr>
          <a:xfrm>
            <a:off x="2406658" y="1632635"/>
            <a:ext cx="8714892" cy="3485028"/>
          </a:xfrm>
        </p:spPr>
        <p:txBody>
          <a:bodyPr>
            <a:normAutofit/>
          </a:bodyPr>
          <a:lstStyle/>
          <a:p>
            <a:pPr marL="0" indent="0" algn="just">
              <a:buNone/>
            </a:pPr>
            <a:r>
              <a:rPr lang="en-US" sz="2000" dirty="0"/>
              <a:t>In Greece nowadays there are many students who do not have Greek as their mother language and the leakage of these students is quite intense.</a:t>
            </a:r>
          </a:p>
          <a:p>
            <a:pPr marL="0" indent="0" algn="just">
              <a:buNone/>
            </a:pPr>
            <a:r>
              <a:rPr lang="en-US" sz="2000" dirty="0"/>
              <a:t>Learning Greek language on issues of students’ interest, enhances their normal integration into the school community and develops communication skills and cooperation. In addition, all students broaden their knowledge of languages ​​and cultures in a natural, exploratory and discoverable way.</a:t>
            </a:r>
          </a:p>
          <a:p>
            <a:pPr marL="0" indent="0" algn="just">
              <a:buNone/>
            </a:pPr>
            <a:r>
              <a:rPr lang="en-US" sz="2000" dirty="0"/>
              <a:t>So, it was considered necessary for a teacher to participate in a course about languages such as CLIL.</a:t>
            </a:r>
            <a:endParaRPr lang="el-GR" sz="2000" dirty="0"/>
          </a:p>
        </p:txBody>
      </p:sp>
      <p:sp>
        <p:nvSpPr>
          <p:cNvPr id="5" name="Θέση υποσέλιδου 3">
            <a:extLst>
              <a:ext uri="{FF2B5EF4-FFF2-40B4-BE49-F238E27FC236}">
                <a16:creationId xmlns:a16="http://schemas.microsoft.com/office/drawing/2014/main" id="{604FA863-AA7C-41ED-8B6F-79021F62AB41}"/>
              </a:ext>
            </a:extLst>
          </p:cNvPr>
          <p:cNvSpPr>
            <a:spLocks noGrp="1"/>
          </p:cNvSpPr>
          <p:nvPr>
            <p:ph type="ftr" sz="quarter" idx="11"/>
          </p:nvPr>
        </p:nvSpPr>
        <p:spPr>
          <a:xfrm>
            <a:off x="2589212" y="6135808"/>
            <a:ext cx="8915400" cy="365125"/>
          </a:xfrm>
        </p:spPr>
        <p:txBody>
          <a:bodyPr/>
          <a:lstStyle/>
          <a:p>
            <a:pPr algn="r"/>
            <a:r>
              <a:rPr lang="en-US" dirty="0"/>
              <a:t>Second Lyceum of </a:t>
            </a:r>
            <a:r>
              <a:rPr lang="en-US" dirty="0" err="1"/>
              <a:t>Kalamaria</a:t>
            </a:r>
            <a:endParaRPr lang="en-US" dirty="0"/>
          </a:p>
        </p:txBody>
      </p:sp>
      <p:sp>
        <p:nvSpPr>
          <p:cNvPr id="8" name="Τίτλος 1">
            <a:extLst>
              <a:ext uri="{FF2B5EF4-FFF2-40B4-BE49-F238E27FC236}">
                <a16:creationId xmlns:a16="http://schemas.microsoft.com/office/drawing/2014/main" id="{DB0EA210-52EA-4AB8-A007-A925BCB9B9A3}"/>
              </a:ext>
            </a:extLst>
          </p:cNvPr>
          <p:cNvSpPr txBox="1">
            <a:spLocks/>
          </p:cNvSpPr>
          <p:nvPr/>
        </p:nvSpPr>
        <p:spPr>
          <a:xfrm>
            <a:off x="2745325" y="776510"/>
            <a:ext cx="8911687" cy="1280890"/>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Key Action 3. </a:t>
            </a:r>
            <a:r>
              <a:rPr lang="en-US" dirty="0">
                <a:solidFill>
                  <a:srgbClr val="0070C0"/>
                </a:solidFill>
              </a:rPr>
              <a:t>CLIL in Practice</a:t>
            </a:r>
            <a:br>
              <a:rPr lang="en-US" dirty="0"/>
            </a:br>
            <a:endParaRPr lang="el-GR" dirty="0"/>
          </a:p>
        </p:txBody>
      </p:sp>
      <p:pic>
        <p:nvPicPr>
          <p:cNvPr id="9" name="Εικόνα 8">
            <a:extLst>
              <a:ext uri="{FF2B5EF4-FFF2-40B4-BE49-F238E27FC236}">
                <a16:creationId xmlns:a16="http://schemas.microsoft.com/office/drawing/2014/main" id="{C902462C-16E0-4957-B249-E26B3BCD0122}"/>
              </a:ext>
            </a:extLst>
          </p:cNvPr>
          <p:cNvPicPr>
            <a:picLocks noChangeAspect="1"/>
          </p:cNvPicPr>
          <p:nvPr/>
        </p:nvPicPr>
        <p:blipFill>
          <a:blip r:embed="rId3"/>
          <a:stretch>
            <a:fillRect/>
          </a:stretch>
        </p:blipFill>
        <p:spPr>
          <a:xfrm>
            <a:off x="11013544" y="196047"/>
            <a:ext cx="982135" cy="856125"/>
          </a:xfrm>
          <a:prstGeom prst="rect">
            <a:avLst/>
          </a:prstGeom>
        </p:spPr>
      </p:pic>
      <p:pic>
        <p:nvPicPr>
          <p:cNvPr id="11" name="Εικόνα 10">
            <a:extLst>
              <a:ext uri="{FF2B5EF4-FFF2-40B4-BE49-F238E27FC236}">
                <a16:creationId xmlns:a16="http://schemas.microsoft.com/office/drawing/2014/main" id="{061AE0C9-9F08-4962-84AE-6C4CD3EC05A8}"/>
              </a:ext>
            </a:extLst>
          </p:cNvPr>
          <p:cNvPicPr>
            <a:picLocks noChangeAspect="1"/>
          </p:cNvPicPr>
          <p:nvPr/>
        </p:nvPicPr>
        <p:blipFill>
          <a:blip r:embed="rId4"/>
          <a:stretch>
            <a:fillRect/>
          </a:stretch>
        </p:blipFill>
        <p:spPr>
          <a:xfrm>
            <a:off x="7089734" y="5218378"/>
            <a:ext cx="1987469" cy="1322570"/>
          </a:xfrm>
          <a:prstGeom prst="rect">
            <a:avLst/>
          </a:prstGeom>
        </p:spPr>
      </p:pic>
    </p:spTree>
    <p:extLst>
      <p:ext uri="{BB962C8B-B14F-4D97-AF65-F5344CB8AC3E}">
        <p14:creationId xmlns:p14="http://schemas.microsoft.com/office/powerpoint/2010/main" val="2571808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Εικόνα 9">
            <a:extLst>
              <a:ext uri="{FF2B5EF4-FFF2-40B4-BE49-F238E27FC236}">
                <a16:creationId xmlns:a16="http://schemas.microsoft.com/office/drawing/2014/main" id="{14813591-A2B2-4F2D-9B09-AD924F463B80}"/>
              </a:ext>
            </a:extLst>
          </p:cNvPr>
          <p:cNvPicPr>
            <a:picLocks noChangeAspect="1"/>
          </p:cNvPicPr>
          <p:nvPr/>
        </p:nvPicPr>
        <p:blipFill>
          <a:blip r:embed="rId2"/>
          <a:stretch>
            <a:fillRect/>
          </a:stretch>
        </p:blipFill>
        <p:spPr>
          <a:xfrm>
            <a:off x="1335135" y="5145208"/>
            <a:ext cx="1152525" cy="990600"/>
          </a:xfrm>
          <a:prstGeom prst="rect">
            <a:avLst/>
          </a:prstGeom>
        </p:spPr>
      </p:pic>
      <p:pic>
        <p:nvPicPr>
          <p:cNvPr id="9" name="Εικόνα 8">
            <a:extLst>
              <a:ext uri="{FF2B5EF4-FFF2-40B4-BE49-F238E27FC236}">
                <a16:creationId xmlns:a16="http://schemas.microsoft.com/office/drawing/2014/main" id="{C0D0BD1A-3C88-4459-AA4A-E2C441B8FF48}"/>
              </a:ext>
            </a:extLst>
          </p:cNvPr>
          <p:cNvPicPr>
            <a:picLocks noChangeAspect="1"/>
          </p:cNvPicPr>
          <p:nvPr/>
        </p:nvPicPr>
        <p:blipFill>
          <a:blip r:embed="rId3"/>
          <a:stretch>
            <a:fillRect/>
          </a:stretch>
        </p:blipFill>
        <p:spPr>
          <a:xfrm>
            <a:off x="687388" y="1734404"/>
            <a:ext cx="1800272" cy="998822"/>
          </a:xfrm>
          <a:prstGeom prst="rect">
            <a:avLst/>
          </a:prstGeom>
        </p:spPr>
      </p:pic>
      <p:sp>
        <p:nvSpPr>
          <p:cNvPr id="3" name="Θέση περιεχομένου 2">
            <a:extLst>
              <a:ext uri="{FF2B5EF4-FFF2-40B4-BE49-F238E27FC236}">
                <a16:creationId xmlns:a16="http://schemas.microsoft.com/office/drawing/2014/main" id="{136A05FA-2B43-4A71-9351-ACF249FBC9D7}"/>
              </a:ext>
            </a:extLst>
          </p:cNvPr>
          <p:cNvSpPr>
            <a:spLocks noGrp="1"/>
          </p:cNvSpPr>
          <p:nvPr>
            <p:ph idx="1"/>
          </p:nvPr>
        </p:nvSpPr>
        <p:spPr>
          <a:xfrm>
            <a:off x="2589212" y="1734404"/>
            <a:ext cx="8636184" cy="4572000"/>
          </a:xfrm>
        </p:spPr>
        <p:txBody>
          <a:bodyPr>
            <a:normAutofit fontScale="92500" lnSpcReduction="20000"/>
          </a:bodyPr>
          <a:lstStyle/>
          <a:p>
            <a:pPr marL="0" indent="0" algn="just">
              <a:buNone/>
            </a:pPr>
            <a:r>
              <a:rPr lang="en-US" sz="2200" dirty="0"/>
              <a:t>One of the basic needs of the school unit is the adoption of innovative methods of teaching that incorporate scientific concepts into the educational process  in such ways that motivate students' interest. </a:t>
            </a:r>
          </a:p>
          <a:p>
            <a:pPr marL="0" indent="0" algn="just">
              <a:buNone/>
            </a:pPr>
            <a:r>
              <a:rPr lang="en-US" sz="2200" dirty="0"/>
              <a:t>So, it was considered necessary for one of our teachers to attend a course that focus on</a:t>
            </a:r>
          </a:p>
          <a:p>
            <a:pPr algn="just"/>
            <a:r>
              <a:rPr lang="en-US" sz="2200" dirty="0"/>
              <a:t>integrating and utilizing educational applications in educational practice</a:t>
            </a:r>
          </a:p>
          <a:p>
            <a:pPr algn="just"/>
            <a:r>
              <a:rPr lang="en-US" sz="2200" dirty="0"/>
              <a:t>enhancing teaching and learning with additional supporting material.</a:t>
            </a:r>
          </a:p>
          <a:p>
            <a:pPr marL="0" indent="0" algn="just">
              <a:buNone/>
            </a:pPr>
            <a:r>
              <a:rPr lang="en-US" sz="2200" dirty="0"/>
              <a:t>Through this course our teacher will enhance the confidence to integrate to his/her lesson plans new objects and upgrade its quality educational project. </a:t>
            </a:r>
          </a:p>
          <a:p>
            <a:pPr marL="0" indent="0" algn="just">
              <a:buNone/>
            </a:pPr>
            <a:r>
              <a:rPr lang="en-US" sz="2200" dirty="0"/>
              <a:t>In addition, STEM technology will provide additional incentives for students and will enhance exploratory and discovery learning.</a:t>
            </a:r>
            <a:endParaRPr lang="el-GR" sz="2200" dirty="0"/>
          </a:p>
        </p:txBody>
      </p:sp>
      <p:sp>
        <p:nvSpPr>
          <p:cNvPr id="5" name="Θέση υποσέλιδου 3">
            <a:extLst>
              <a:ext uri="{FF2B5EF4-FFF2-40B4-BE49-F238E27FC236}">
                <a16:creationId xmlns:a16="http://schemas.microsoft.com/office/drawing/2014/main" id="{241CADA2-120C-4BE2-B0D1-7CA6F787F4D1}"/>
              </a:ext>
            </a:extLst>
          </p:cNvPr>
          <p:cNvSpPr>
            <a:spLocks noGrp="1"/>
          </p:cNvSpPr>
          <p:nvPr>
            <p:ph type="ftr" sz="quarter" idx="11"/>
          </p:nvPr>
        </p:nvSpPr>
        <p:spPr>
          <a:xfrm>
            <a:off x="2589212" y="6135808"/>
            <a:ext cx="8915400" cy="365125"/>
          </a:xfrm>
        </p:spPr>
        <p:txBody>
          <a:bodyPr/>
          <a:lstStyle/>
          <a:p>
            <a:pPr algn="r"/>
            <a:r>
              <a:rPr lang="en-US" dirty="0"/>
              <a:t>Second Lyceum of </a:t>
            </a:r>
            <a:r>
              <a:rPr lang="en-US" dirty="0" err="1"/>
              <a:t>Kalamaria</a:t>
            </a:r>
            <a:endParaRPr lang="en-US" dirty="0"/>
          </a:p>
        </p:txBody>
      </p:sp>
      <p:sp>
        <p:nvSpPr>
          <p:cNvPr id="7" name="Τίτλος 6">
            <a:extLst>
              <a:ext uri="{FF2B5EF4-FFF2-40B4-BE49-F238E27FC236}">
                <a16:creationId xmlns:a16="http://schemas.microsoft.com/office/drawing/2014/main" id="{92DFE105-6474-4615-926D-E44E14E6199A}"/>
              </a:ext>
            </a:extLst>
          </p:cNvPr>
          <p:cNvSpPr>
            <a:spLocks noGrp="1"/>
          </p:cNvSpPr>
          <p:nvPr>
            <p:ph type="title"/>
          </p:nvPr>
        </p:nvSpPr>
        <p:spPr/>
        <p:txBody>
          <a:bodyPr>
            <a:normAutofit fontScale="90000"/>
          </a:bodyPr>
          <a:lstStyle/>
          <a:p>
            <a:r>
              <a:rPr lang="en-US" dirty="0"/>
              <a:t>Key Action 4. STEM Education: Concepts, Methodologies, Tools and Applications</a:t>
            </a:r>
            <a:endParaRPr lang="el-GR" dirty="0"/>
          </a:p>
        </p:txBody>
      </p:sp>
      <p:pic>
        <p:nvPicPr>
          <p:cNvPr id="8" name="Εικόνα 7">
            <a:extLst>
              <a:ext uri="{FF2B5EF4-FFF2-40B4-BE49-F238E27FC236}">
                <a16:creationId xmlns:a16="http://schemas.microsoft.com/office/drawing/2014/main" id="{E311F4CA-15FB-4F19-87CB-3DB8E88A12E0}"/>
              </a:ext>
            </a:extLst>
          </p:cNvPr>
          <p:cNvPicPr>
            <a:picLocks noChangeAspect="1"/>
          </p:cNvPicPr>
          <p:nvPr/>
        </p:nvPicPr>
        <p:blipFill>
          <a:blip r:embed="rId4"/>
          <a:stretch>
            <a:fillRect/>
          </a:stretch>
        </p:blipFill>
        <p:spPr>
          <a:xfrm>
            <a:off x="11013544" y="196047"/>
            <a:ext cx="982135" cy="856125"/>
          </a:xfrm>
          <a:prstGeom prst="rect">
            <a:avLst/>
          </a:prstGeom>
        </p:spPr>
      </p:pic>
    </p:spTree>
    <p:extLst>
      <p:ext uri="{BB962C8B-B14F-4D97-AF65-F5344CB8AC3E}">
        <p14:creationId xmlns:p14="http://schemas.microsoft.com/office/powerpoint/2010/main" val="4120335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D539EA-B25A-4BFF-85BB-69ED33F43ED7}"/>
              </a:ext>
            </a:extLst>
          </p:cNvPr>
          <p:cNvSpPr>
            <a:spLocks noGrp="1"/>
          </p:cNvSpPr>
          <p:nvPr>
            <p:ph type="title"/>
          </p:nvPr>
        </p:nvSpPr>
        <p:spPr/>
        <p:txBody>
          <a:bodyPr/>
          <a:lstStyle/>
          <a:p>
            <a:r>
              <a:rPr lang="en-US" dirty="0"/>
              <a:t>Questions ?</a:t>
            </a:r>
            <a:endParaRPr lang="el-GR" dirty="0"/>
          </a:p>
        </p:txBody>
      </p:sp>
      <p:sp>
        <p:nvSpPr>
          <p:cNvPr id="4" name="Θέση υποσέλιδου 3">
            <a:extLst>
              <a:ext uri="{FF2B5EF4-FFF2-40B4-BE49-F238E27FC236}">
                <a16:creationId xmlns:a16="http://schemas.microsoft.com/office/drawing/2014/main" id="{951542EE-DDCF-4AEE-883B-018DEDDEDF02}"/>
              </a:ext>
            </a:extLst>
          </p:cNvPr>
          <p:cNvSpPr>
            <a:spLocks noGrp="1"/>
          </p:cNvSpPr>
          <p:nvPr>
            <p:ph type="ftr" sz="quarter" idx="11"/>
          </p:nvPr>
        </p:nvSpPr>
        <p:spPr>
          <a:xfrm>
            <a:off x="2589212" y="6135808"/>
            <a:ext cx="8915400" cy="365125"/>
          </a:xfrm>
        </p:spPr>
        <p:txBody>
          <a:bodyPr/>
          <a:lstStyle/>
          <a:p>
            <a:pPr algn="r"/>
            <a:r>
              <a:rPr lang="en-US" dirty="0"/>
              <a:t>Second Lyceum of </a:t>
            </a:r>
            <a:r>
              <a:rPr lang="en-US" dirty="0" err="1"/>
              <a:t>Kalamaria</a:t>
            </a:r>
            <a:endParaRPr lang="en-US" dirty="0"/>
          </a:p>
        </p:txBody>
      </p:sp>
      <p:pic>
        <p:nvPicPr>
          <p:cNvPr id="6" name="Εικόνα 5">
            <a:extLst>
              <a:ext uri="{FF2B5EF4-FFF2-40B4-BE49-F238E27FC236}">
                <a16:creationId xmlns:a16="http://schemas.microsoft.com/office/drawing/2014/main" id="{66240D64-2AA0-478A-8DCB-65A5AA2545A5}"/>
              </a:ext>
            </a:extLst>
          </p:cNvPr>
          <p:cNvPicPr>
            <a:picLocks noChangeAspect="1"/>
          </p:cNvPicPr>
          <p:nvPr/>
        </p:nvPicPr>
        <p:blipFill>
          <a:blip r:embed="rId2"/>
          <a:stretch>
            <a:fillRect/>
          </a:stretch>
        </p:blipFill>
        <p:spPr>
          <a:xfrm>
            <a:off x="3868251" y="1904999"/>
            <a:ext cx="5317952" cy="3538855"/>
          </a:xfrm>
          <a:prstGeom prst="rect">
            <a:avLst/>
          </a:prstGeom>
        </p:spPr>
      </p:pic>
      <p:pic>
        <p:nvPicPr>
          <p:cNvPr id="7" name="Εικόνα 6">
            <a:extLst>
              <a:ext uri="{FF2B5EF4-FFF2-40B4-BE49-F238E27FC236}">
                <a16:creationId xmlns:a16="http://schemas.microsoft.com/office/drawing/2014/main" id="{865B521D-2950-4D49-B511-1F23292249C8}"/>
              </a:ext>
            </a:extLst>
          </p:cNvPr>
          <p:cNvPicPr>
            <a:picLocks noChangeAspect="1"/>
          </p:cNvPicPr>
          <p:nvPr/>
        </p:nvPicPr>
        <p:blipFill>
          <a:blip r:embed="rId3"/>
          <a:stretch>
            <a:fillRect/>
          </a:stretch>
        </p:blipFill>
        <p:spPr>
          <a:xfrm>
            <a:off x="11013544" y="196047"/>
            <a:ext cx="982135" cy="856125"/>
          </a:xfrm>
          <a:prstGeom prst="rect">
            <a:avLst/>
          </a:prstGeom>
        </p:spPr>
      </p:pic>
    </p:spTree>
    <p:extLst>
      <p:ext uri="{BB962C8B-B14F-4D97-AF65-F5344CB8AC3E}">
        <p14:creationId xmlns:p14="http://schemas.microsoft.com/office/powerpoint/2010/main" val="1626241591"/>
      </p:ext>
    </p:extLst>
  </p:cSld>
  <p:clrMapOvr>
    <a:masterClrMapping/>
  </p:clrMapOvr>
</p:sld>
</file>

<file path=ppt/theme/theme1.xml><?xml version="1.0" encoding="utf-8"?>
<a:theme xmlns:a="http://schemas.openxmlformats.org/drawingml/2006/main" name="Θρόισμα">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224</TotalTime>
  <Words>543</Words>
  <Application>Microsoft Office PowerPoint</Application>
  <PresentationFormat>Ευρεία οθόνη</PresentationFormat>
  <Paragraphs>42</Paragraphs>
  <Slides>7</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7</vt:i4>
      </vt:variant>
    </vt:vector>
  </HeadingPairs>
  <TitlesOfParts>
    <vt:vector size="12" baseType="lpstr">
      <vt:lpstr>Arial</vt:lpstr>
      <vt:lpstr>Calibri</vt:lpstr>
      <vt:lpstr>Century Gothic</vt:lpstr>
      <vt:lpstr>Wingdings 3</vt:lpstr>
      <vt:lpstr>Θρόισμα</vt:lpstr>
      <vt:lpstr> Innovation and educational interventions at school</vt:lpstr>
      <vt:lpstr>Basic needs of School Unit</vt:lpstr>
      <vt:lpstr>Key Action 1. School Leadership and Educational Innovation </vt:lpstr>
      <vt:lpstr> </vt:lpstr>
      <vt:lpstr>Παρουσίαση του PowerPoint</vt:lpstr>
      <vt:lpstr>Key Action 4. STEM Education: Concepts, Methodologies, Tools and Applications</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of activity report - Evaluation</dc:title>
  <dc:creator>Giorgos Nikolakakis</dc:creator>
  <cp:lastModifiedBy>Giorgos Nikolakakis</cp:lastModifiedBy>
  <cp:revision>43</cp:revision>
  <dcterms:created xsi:type="dcterms:W3CDTF">2019-10-30T15:38:59Z</dcterms:created>
  <dcterms:modified xsi:type="dcterms:W3CDTF">2019-11-09T22:05:07Z</dcterms:modified>
</cp:coreProperties>
</file>